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3" r:id="rId9"/>
    <p:sldId id="264" r:id="rId10"/>
    <p:sldId id="266" r:id="rId11"/>
    <p:sldId id="261" r:id="rId12"/>
    <p:sldId id="260" r:id="rId13"/>
    <p:sldId id="262" r:id="rId14"/>
    <p:sldId id="267" r:id="rId15"/>
    <p:sldId id="270" r:id="rId16"/>
    <p:sldId id="272" r:id="rId17"/>
    <p:sldId id="268" r:id="rId18"/>
    <p:sldId id="278" r:id="rId19"/>
    <p:sldId id="274" r:id="rId20"/>
    <p:sldId id="277" r:id="rId21"/>
    <p:sldId id="279" r:id="rId22"/>
    <p:sldId id="276" r:id="rId23"/>
    <p:sldId id="280" r:id="rId2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0FDAF9-380C-D78D-BB85-083AB4411500}" v="2" dt="2023-01-09T15:22:50.9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s, Kate A SSG USARMY NG NCARNG (USA)" userId="S::kate.a.williams2.mil@army.mil::da654cde-a557-47b8-bbec-50569912d16b" providerId="AD" clId="Web-{690FDAF9-380C-D78D-BB85-083AB4411500}"/>
    <pc:docChg chg="modSld">
      <pc:chgData name="Williams, Kate A SSG USARMY NG NCARNG (USA)" userId="S::kate.a.williams2.mil@army.mil::da654cde-a557-47b8-bbec-50569912d16b" providerId="AD" clId="Web-{690FDAF9-380C-D78D-BB85-083AB4411500}" dt="2023-01-09T15:22:50.978" v="1" actId="20577"/>
      <pc:docMkLst>
        <pc:docMk/>
      </pc:docMkLst>
      <pc:sldChg chg="modSp">
        <pc:chgData name="Williams, Kate A SSG USARMY NG NCARNG (USA)" userId="S::kate.a.williams2.mil@army.mil::da654cde-a557-47b8-bbec-50569912d16b" providerId="AD" clId="Web-{690FDAF9-380C-D78D-BB85-083AB4411500}" dt="2023-01-09T15:22:50.978" v="1" actId="20577"/>
        <pc:sldMkLst>
          <pc:docMk/>
          <pc:sldMk cId="4281073632" sldId="261"/>
        </pc:sldMkLst>
        <pc:spChg chg="mod">
          <ac:chgData name="Williams, Kate A SSG USARMY NG NCARNG (USA)" userId="S::kate.a.williams2.mil@army.mil::da654cde-a557-47b8-bbec-50569912d16b" providerId="AD" clId="Web-{690FDAF9-380C-D78D-BB85-083AB4411500}" dt="2023-01-09T15:22:50.978" v="1" actId="20577"/>
          <ac:spMkLst>
            <pc:docMk/>
            <pc:sldMk cId="4281073632" sldId="261"/>
            <ac:spMk id="3" creationId="{C5BB297C-B8CB-4F6E-830C-CAE416B7AA4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F9A6C-3922-40E5-87D1-8E37D05B1F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>
                <a:solidFill>
                  <a:schemeClr val="bg1"/>
                </a:solidFill>
                <a:latin typeface="Agency FB" pitchFamily="34" charset="0"/>
              </a:rPr>
              <a:t>North </a:t>
            </a:r>
            <a:r>
              <a:rPr lang="en-US" dirty="0">
                <a:solidFill>
                  <a:schemeClr val="bg1"/>
                </a:solidFill>
                <a:latin typeface="Agency FB" pitchFamily="34" charset="0"/>
              </a:rPr>
              <a:t>Carolina National Guard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B00CB5-DC81-48F6-B7BF-32486805B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051A78-EA09-4BC8-A2C6-92D9ADB81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D66A-AF43-43B3-8BCC-A3C8CAC9746F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3520A7-7D26-4164-BF14-3AFC3D200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B066E-BE51-47F8-A836-9E082F725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4EC78-4C2B-439B-8287-7DD75581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8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D7CD0-7201-41F6-ABE5-1D9677707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515C6A-85ED-4AB8-BB3F-EDC09200D8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720758-998A-44CA-8544-3E66064CA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D66A-AF43-43B3-8BCC-A3C8CAC9746F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703B83-D49A-4C83-8F0C-63A2014EF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4662B-3223-4909-AB84-53F6B8AC8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4EC78-4C2B-439B-8287-7DD75581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533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A39CEB-1D5A-4E14-ABCB-E8378719BD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B497B7-C38A-42E3-A088-3FC6B2A4CE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4F0B60-4929-4EF9-9AD4-8706184FF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D66A-AF43-43B3-8BCC-A3C8CAC9746F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5C4A1-F768-4D7D-BB83-3A27160A8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289F6D-28DA-489E-9308-EADB3650E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4EC78-4C2B-439B-8287-7DD75581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9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4ABA0-EB2A-4C72-A709-6CF6CC6E3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6DE10-4C80-4F2E-A1A0-DCAA7C1A0A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E7D1F3-301B-44C3-89F7-C215085A3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D66A-AF43-43B3-8BCC-A3C8CAC9746F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B464C-00D4-4026-A6BE-B56BAC52F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52D90-B2D3-434A-BEE4-5EB7128EB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4EC78-4C2B-439B-8287-7DD75581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346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04751-1223-4DE3-8B8D-83E954820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D30351-0A35-4570-AA84-8578C5818D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ADA83E-1EFD-4715-B91B-BA768B20A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D66A-AF43-43B3-8BCC-A3C8CAC9746F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E7948-32FF-43BF-A60D-C1DDB8F90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0B53E-E871-4B25-8A00-28A43BA87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4EC78-4C2B-439B-8287-7DD75581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00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D3D7D-C1E9-492A-8181-B15D12CF9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BE0FE-623F-43CE-94E4-18880D1C5A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AE10F5-02A2-473E-A6FD-6470DA3A9D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F4ACC4-5824-4365-8A07-0CDBFBD59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D66A-AF43-43B3-8BCC-A3C8CAC9746F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E59453-6744-4E65-B892-EF1BE1FB1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923F85-B3BA-4A6D-A31F-CFFF697C5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4EC78-4C2B-439B-8287-7DD75581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228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CDBD0-41C0-4AB1-99C9-B292A5B80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B7FA17-C0B7-45BF-860A-C6925ED93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0DD5BD-8B24-4F29-9BDD-29FEB8DC7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BC0895-0053-4D53-82A7-3B4B607A48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26ADC4-5557-454D-9F35-6563CD24B3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DA3D5F-B8C1-4570-85EA-FBF462087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D66A-AF43-43B3-8BCC-A3C8CAC9746F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AED829-E5B5-4FA5-B7CC-8A5721692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74851B-87AC-4334-B07E-1ACBD817B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4EC78-4C2B-439B-8287-7DD75581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67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4E776-2E62-4906-8A8E-917F9805D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9B12EA-DA81-4D76-BE1B-85BB91F2D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D66A-AF43-43B3-8BCC-A3C8CAC9746F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A26015-45C4-414E-AD00-80EA5CC47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FEC0F4-4C12-4066-84C4-C6C14EE54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4EC78-4C2B-439B-8287-7DD75581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309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95DAA4-7D03-4FB6-8C6C-F641AC159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D66A-AF43-43B3-8BCC-A3C8CAC9746F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6118E2-5A00-467E-9DF4-8B85FE1E5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CC5767-4FB2-4303-AEF5-D255C15CD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4EC78-4C2B-439B-8287-7DD75581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843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38899-A898-4D63-A5E9-613CF2ADB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44D0F-9E48-4A6D-BBFC-68DBE83E4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DB56F6-DA6F-4587-A73D-2E1AB13FDE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3B058-37D7-45E7-B087-49F8E36BF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D66A-AF43-43B3-8BCC-A3C8CAC9746F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B89A8D-B6E4-425E-9367-64DE06EE2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3BB708-7D80-4432-8824-7A1F3C68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4EC78-4C2B-439B-8287-7DD75581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104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4B7A2-13D1-4481-82A6-ED18C4DA9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786919-A7F4-4919-80C8-8F6811B749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4BF02D-3BD1-4E24-8A3C-472E33827D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993690-DB25-421E-8C16-F798DD341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8D66A-AF43-43B3-8BCC-A3C8CAC9746F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549502-F1FE-4A9D-83EE-CB7C29211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6A5F95-F5AE-4815-A32A-8EC21F5E5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4EC78-4C2B-439B-8287-7DD75581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922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E12449-C097-4B47-9731-ADC7C3CA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D80DD8-8AAB-4C14-B751-B3B4C21A82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72A55-8FE8-4598-AA1A-07ECC2C0C9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8D66A-AF43-43B3-8BCC-A3C8CAC9746F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77F95-A474-4FE0-9DBA-FA0C42D23B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14E184-2450-47F2-91F3-9C27A57D3A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4EC78-4C2B-439B-8287-7DD75581B1F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9E578DD-E418-4E82-AC90-E238AB08FEA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4305" y="54868"/>
            <a:ext cx="2115495" cy="211549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D054113-5E9E-4A35-A8A7-CF9F981815BD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9753590" y="-84711"/>
            <a:ext cx="2225233" cy="2225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519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tates.gkoportal.ng.mil/states/NC/gstaff/g1/Shared%20Documents/APS/RPAM/PPOM%2013-029%20(HRP-T)%20-%20Implementation%20Guidance%20for%20Reduced%20Retirement%20Age%20for%20Army%20National%20Guard%20Soldiers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0BFF8-637D-4242-9A3B-BEC50811E6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46109"/>
            <a:ext cx="9144000" cy="2387600"/>
          </a:xfrm>
        </p:spPr>
        <p:txBody>
          <a:bodyPr>
            <a:normAutofit/>
          </a:bodyPr>
          <a:lstStyle/>
          <a:p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NORTH CAROLINA NATIONAL GUARD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2D8739-9B2C-46B8-9097-95D040662F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26867"/>
            <a:ext cx="9144000" cy="1655762"/>
          </a:xfrm>
        </p:spPr>
        <p:txBody>
          <a:bodyPr/>
          <a:lstStyle/>
          <a:p>
            <a:endParaRPr lang="en-US" dirty="0"/>
          </a:p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M-DAY RETIREMENT SERVICES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4C84EF-93D3-49C3-AC32-5ED78916109A}"/>
              </a:ext>
            </a:extLst>
          </p:cNvPr>
          <p:cNvSpPr txBox="1"/>
          <p:nvPr/>
        </p:nvSpPr>
        <p:spPr>
          <a:xfrm>
            <a:off x="5334413" y="6488668"/>
            <a:ext cx="1523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172361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324B0-F08D-4A43-98F6-3C4227361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Responsibilities of the RSO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1C5E9-7E27-405A-9B9F-0EF0ACF42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Provide Soldier with an accurate account of retirement data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Monitor verification of retirement points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Maintain an automated history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Issue Notification of Eligibility for Retired Pay at Age 60 (20-year letter)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Forward RPAM records as requested</a:t>
            </a:r>
          </a:p>
        </p:txBody>
      </p:sp>
    </p:spTree>
    <p:extLst>
      <p:ext uri="{BB962C8B-B14F-4D97-AF65-F5344CB8AC3E}">
        <p14:creationId xmlns:p14="http://schemas.microsoft.com/office/powerpoint/2010/main" val="1154348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324B0-F08D-4A43-98F6-3C4227361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20-year letters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1C5E9-7E27-405A-9B9F-0EF0ACF42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6"/>
            <a:ext cx="10515600" cy="4551871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20-year letters are issued once each month. (States determine how often and when letters will be issued.) North Carolina issues letters around the 15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of every month.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20-year letters are uploaded into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iPERMS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within 2 days of being issued. DD Form 2656-5 (RC-SBP Election) will be included with letter.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It is the Soldiers responsibility to ensure RC-SBP election is made within 90 days.</a:t>
            </a:r>
          </a:p>
        </p:txBody>
      </p:sp>
    </p:spTree>
    <p:extLst>
      <p:ext uri="{BB962C8B-B14F-4D97-AF65-F5344CB8AC3E}">
        <p14:creationId xmlns:p14="http://schemas.microsoft.com/office/powerpoint/2010/main" val="1742147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324B0-F08D-4A43-98F6-3C4227361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Reserve Component Survivor 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Benefit Plan (RC-SBP)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1C5E9-7E27-405A-9B9F-0EF0ACF42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10841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RC-SBP gives retirement eligible Soldiers the option to leave up to 55% of their retired pay to surviving dependents. Your election here has an effect on SBP at 60.</a:t>
            </a: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Soldier has 90 days from the 20-year letter date to complete the RC-SBP Packet.</a:t>
            </a: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Defaults to the highest coverage amount if no election is made. (Option C)</a:t>
            </a:r>
          </a:p>
        </p:txBody>
      </p:sp>
    </p:spTree>
    <p:extLst>
      <p:ext uri="{BB962C8B-B14F-4D97-AF65-F5344CB8AC3E}">
        <p14:creationId xmlns:p14="http://schemas.microsoft.com/office/powerpoint/2010/main" val="17843834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324B0-F08D-4A43-98F6-3C4227361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Retirement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1C5E9-7E27-405A-9B9F-0EF0ACF42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7961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Remain in the Guard </a:t>
            </a:r>
          </a:p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Individual Ready Reserve (IRR)</a:t>
            </a:r>
          </a:p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Retired Reserve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Discharge</a:t>
            </a:r>
          </a:p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Each of these choices have an effect on retirement pay benefits.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193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324B0-F08D-4A43-98F6-3C4227361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Retirement Options Cont.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BE539A-1BA0-4F1E-B9E5-B252E39E100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ClrTx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Remain in the Guard</a:t>
            </a:r>
          </a:p>
          <a:p>
            <a:pPr>
              <a:buClrTx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Must earn 50 retirement points yearly.</a:t>
            </a:r>
          </a:p>
          <a:p>
            <a:pPr>
              <a:buClrTx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Earn longevity (money earned for time in service).</a:t>
            </a:r>
          </a:p>
          <a:p>
            <a:pPr>
              <a:buClrTx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Earn COLA (cost of living allowance).</a:t>
            </a:r>
          </a:p>
          <a:p>
            <a:pPr>
              <a:buClrTx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Can be promoted.</a:t>
            </a:r>
          </a:p>
          <a:p>
            <a:pPr>
              <a:buClrTx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Continue to earn retirement points.</a:t>
            </a:r>
          </a:p>
          <a:p>
            <a:pPr marL="0" indent="0">
              <a:buClrTx/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ClrTx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Individual Ready Reserve</a:t>
            </a:r>
          </a:p>
          <a:p>
            <a:pPr>
              <a:buClrTx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Soldiers that have a remaining contractual obligation will be sent to the IRR.</a:t>
            </a:r>
          </a:p>
          <a:p>
            <a:pPr>
              <a:buClrTx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Must earn 50 retirement points or face discharge.</a:t>
            </a:r>
          </a:p>
          <a:p>
            <a:pPr>
              <a:buClrTx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Can accumulate retirement points, but opportunities are few.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B4B8E1-FB38-474F-9DD6-805E543604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Retired Reserve</a:t>
            </a:r>
          </a:p>
          <a:p>
            <a:pPr>
              <a:buClrTx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Can be recalled for service</a:t>
            </a:r>
          </a:p>
          <a:p>
            <a:pPr>
              <a:buClrTx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Can receive help applying for retired pay</a:t>
            </a:r>
          </a:p>
          <a:p>
            <a:pPr>
              <a:buClrTx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Earn COLA</a:t>
            </a:r>
          </a:p>
          <a:p>
            <a:pPr>
              <a:buClrTx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Do not earn retirement points</a:t>
            </a:r>
          </a:p>
          <a:p>
            <a:pPr>
              <a:buClrTx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Cannot be promoted</a:t>
            </a:r>
          </a:p>
          <a:p>
            <a:pPr marL="0" indent="0">
              <a:buClrTx/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ClrTx/>
              <a:buNone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Discharge</a:t>
            </a:r>
          </a:p>
          <a:p>
            <a:pPr>
              <a:buClrTx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 military obligation</a:t>
            </a:r>
          </a:p>
          <a:p>
            <a:pPr>
              <a:buClrTx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Cannot earn COLA</a:t>
            </a:r>
          </a:p>
          <a:p>
            <a:pPr>
              <a:buClrTx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Do not get a retirement ID card</a:t>
            </a:r>
          </a:p>
          <a:p>
            <a:pPr>
              <a:buClrTx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 base privileges</a:t>
            </a:r>
          </a:p>
        </p:txBody>
      </p:sp>
    </p:spTree>
    <p:extLst>
      <p:ext uri="{BB962C8B-B14F-4D97-AF65-F5344CB8AC3E}">
        <p14:creationId xmlns:p14="http://schemas.microsoft.com/office/powerpoint/2010/main" val="3427022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324B0-F08D-4A43-98F6-3C4227361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Retirement 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1C5E9-7E27-405A-9B9F-0EF0ACF42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 a retiree you are entitled to benefits, but they may change based on which option you chose. Some of these are:</a:t>
            </a:r>
          </a:p>
          <a:p>
            <a:pPr>
              <a:buClrTx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Base facilities and activities</a:t>
            </a:r>
          </a:p>
          <a:p>
            <a:pPr>
              <a:buClrTx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Medical facilities (Age 60)</a:t>
            </a:r>
          </a:p>
          <a:p>
            <a:pPr>
              <a:buClrTx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TRICARE (age 60) and FEDVIP (dental and vision insurance)</a:t>
            </a:r>
          </a:p>
          <a:p>
            <a:pPr>
              <a:buClrTx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Legal assistance via JAG</a:t>
            </a:r>
          </a:p>
          <a:p>
            <a:pPr>
              <a:buClrTx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Survivor assistance via Survivor Outreach</a:t>
            </a:r>
          </a:p>
          <a:p>
            <a:pPr>
              <a:buClrTx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Family services</a:t>
            </a:r>
          </a:p>
          <a:p>
            <a:pPr>
              <a:buClrTx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SGLI to VGLI (If requested)</a:t>
            </a:r>
          </a:p>
        </p:txBody>
      </p:sp>
    </p:spTree>
    <p:extLst>
      <p:ext uri="{BB962C8B-B14F-4D97-AF65-F5344CB8AC3E}">
        <p14:creationId xmlns:p14="http://schemas.microsoft.com/office/powerpoint/2010/main" val="32489677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324B0-F08D-4A43-98F6-3C4227361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Retirement Pay Calculator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1C5E9-7E27-405A-9B9F-0EF0ACF42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sz="4800" dirty="0">
              <a:latin typeface="Agency FB" panose="020B0503020202020204" pitchFamily="34" charset="0"/>
            </a:endParaRPr>
          </a:p>
          <a:p>
            <a:pPr marL="0" indent="0" algn="ctr">
              <a:buNone/>
            </a:pPr>
            <a:r>
              <a:rPr lang="en-US" sz="4800" dirty="0">
                <a:latin typeface="Agency FB" panose="020B0503020202020204" pitchFamily="34" charset="0"/>
              </a:rPr>
              <a:t>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https://myarmybenefits.us.army.mil/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5198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324B0-F08D-4A43-98F6-3C4227361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State Pension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28A82DE-90C2-4127-A0E3-8CC2A8012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2785"/>
            <a:ext cx="10515600" cy="48952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North Carolina provides a state pension for Soldiers who have served 15 years or more in the North Carolina National Guard.</a:t>
            </a:r>
          </a:p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Tx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Given $105.00 per month, when eligible for 20 year retirement.</a:t>
            </a:r>
          </a:p>
          <a:p>
            <a:pPr>
              <a:buClrTx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$10.50 per month for each additional year of service.</a:t>
            </a:r>
          </a:p>
          <a:p>
            <a:pPr>
              <a:buClrTx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Total pension shall not exceed $210.00 per month (30 years service).</a:t>
            </a:r>
          </a:p>
          <a:p>
            <a:pPr>
              <a:buClrTx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All paperwork can be located on the NCNG Public Site: http://nc.ng.mil/services/retirement/Retirement/Pages/default.aspx</a:t>
            </a:r>
          </a:p>
        </p:txBody>
      </p:sp>
    </p:spTree>
    <p:extLst>
      <p:ext uri="{BB962C8B-B14F-4D97-AF65-F5344CB8AC3E}">
        <p14:creationId xmlns:p14="http://schemas.microsoft.com/office/powerpoint/2010/main" val="11563991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324B0-F08D-4A43-98F6-3C4227361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Blended Retirement System 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(BRS)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1C5E9-7E27-405A-9B9F-0EF0ACF42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2513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Blended Retirement System combines elements of the legacy retirement system with benefits similar to those offered in many civilian 401(k) plans.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Provides a greater number of service members a chance to receive government-provided retirement benefits.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Offers continuation pay as a one-time, midcareer bonus in exchange for an agreement to perform additional obligated service. Paid in lump sum or four annual installments.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Must be enrolled in BRS.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Must have 10-12 years computed from PEBD.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Agree to serve an additional 4 years.</a:t>
            </a:r>
            <a:r>
              <a:rPr lang="en-US" dirty="0">
                <a:latin typeface="Agency FB" panose="020B0503020202020204" pitchFamily="34" charset="0"/>
              </a:rPr>
              <a:t> </a:t>
            </a:r>
          </a:p>
          <a:p>
            <a:endParaRPr lang="en-US" dirty="0"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0327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324B0-F08D-4A43-98F6-3C4227361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1C5E9-7E27-405A-9B9F-0EF0ACF42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192" y="1971929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Retirement Services Office</a:t>
            </a:r>
          </a:p>
          <a:p>
            <a:pPr marL="0" indent="0" algn="ctr">
              <a:buNone/>
            </a:pP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Phone: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(984) 664-7892</a:t>
            </a:r>
          </a:p>
          <a:p>
            <a:pPr marL="0" indent="0" algn="ctr">
              <a:buNone/>
            </a:pP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Address: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1636 Gold Star Dr. Raleigh, NC 27607</a:t>
            </a:r>
          </a:p>
          <a:p>
            <a:pPr marL="0" indent="0" algn="ctr">
              <a:buNone/>
            </a:pP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Email: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ng.nc.ncarng.mbx.g1-retirement@army.mil</a:t>
            </a:r>
          </a:p>
        </p:txBody>
      </p:sp>
    </p:spTree>
    <p:extLst>
      <p:ext uri="{BB962C8B-B14F-4D97-AF65-F5344CB8AC3E}">
        <p14:creationId xmlns:p14="http://schemas.microsoft.com/office/powerpoint/2010/main" val="4027582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4BBE9-C702-45B3-ADFA-7839246C8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Retirement Services Office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24E4F-DB2E-4DEA-8753-8CE415831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5937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marL="137160" indent="0">
              <a:buClrTx/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The Retirement Services Office (RSO) mission to serve goes beyond the traditional drilling Soldier and extends to Retirees, Families, Survivors, and the Active Duty Staff. Services that the RSO provide: </a:t>
            </a:r>
          </a:p>
          <a:p>
            <a:pPr>
              <a:buClrTx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Reserve Component Survivor Benefit Plan Counseling (coverage/cost)</a:t>
            </a:r>
          </a:p>
          <a:p>
            <a:pPr>
              <a:buClrTx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Retirement Options</a:t>
            </a:r>
          </a:p>
          <a:p>
            <a:pPr>
              <a:buClrTx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Pay Computation</a:t>
            </a:r>
          </a:p>
          <a:p>
            <a:pPr>
              <a:buClrTx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Early Retirement</a:t>
            </a:r>
          </a:p>
          <a:p>
            <a:pPr>
              <a:buClrTx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State Pension Plan</a:t>
            </a:r>
          </a:p>
          <a:p>
            <a:pPr>
              <a:buClrTx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Retirement Pay Application Process (including Medical)</a:t>
            </a:r>
          </a:p>
          <a:p>
            <a:pPr>
              <a:buClrTx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Retiree Benefits </a:t>
            </a:r>
          </a:p>
          <a:p>
            <a:pPr>
              <a:buClrTx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Retirement Resources   </a:t>
            </a:r>
          </a:p>
          <a:p>
            <a:pPr>
              <a:buClrTx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Retirement Points Updates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371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5F4FC30-5F36-455F-9BDB-34F52EEA7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QUESTIONS???</a:t>
            </a:r>
          </a:p>
        </p:txBody>
      </p:sp>
    </p:spTree>
    <p:extLst>
      <p:ext uri="{BB962C8B-B14F-4D97-AF65-F5344CB8AC3E}">
        <p14:creationId xmlns:p14="http://schemas.microsoft.com/office/powerpoint/2010/main" val="3194834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47849-9A4A-4D92-8D78-BCDE9CA8E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F557D-EFD8-4285-8495-F8DA6188C6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2785"/>
            <a:ext cx="10515600" cy="4351338"/>
          </a:xfrm>
        </p:spPr>
        <p:txBody>
          <a:bodyPr>
            <a:no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Retirement Point Updates (RPAM)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Early Retirement Eligibility (RPED)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20-year letters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Reserve Component Survivor Benefit Plan (RC-SBP) Counseling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Retirement Options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Retirement Benefits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State Pension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Blended Retirement System</a:t>
            </a:r>
          </a:p>
        </p:txBody>
      </p:sp>
    </p:spTree>
    <p:extLst>
      <p:ext uri="{BB962C8B-B14F-4D97-AF65-F5344CB8AC3E}">
        <p14:creationId xmlns:p14="http://schemas.microsoft.com/office/powerpoint/2010/main" val="3221230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50022-5758-49E9-99C8-BF0345357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Retirement Points Accounting Management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(RPAM)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026E2-2EA3-46D4-A5CB-B842B4237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>
              <a:latin typeface="Agency FB" panose="020B0503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Understand the responsibilities of Soldier Support Personnel for RPAM at various levels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Ensure that each Soldier is able to understand and verify their RPAM statement yearly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Ensure all Soldiers understand the 20-year letter process</a:t>
            </a:r>
          </a:p>
        </p:txBody>
      </p:sp>
    </p:spTree>
    <p:extLst>
      <p:ext uri="{BB962C8B-B14F-4D97-AF65-F5344CB8AC3E}">
        <p14:creationId xmlns:p14="http://schemas.microsoft.com/office/powerpoint/2010/main" val="4105997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324B0-F08D-4A43-98F6-3C4227361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Reading the Retirement Points 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Annual Statement (RPAS)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FCE7F83-94F4-4F9D-AFF8-F43FBA7EB4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9072" y="1746822"/>
            <a:ext cx="8851063" cy="511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324B0-F08D-4A43-98F6-3C4227361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Correcting the RPAS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DCFCC7B-AD13-4EED-AE7F-AA5FA4F783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7649"/>
            <a:ext cx="5181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Supporting documents include but are not limited to: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LES’s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1379’s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DD 214’s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MMPA’s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1059’s</a:t>
            </a:r>
          </a:p>
          <a:p>
            <a:pPr marL="0" indent="0" algn="ctr">
              <a:buNone/>
            </a:pPr>
            <a:endParaRPr lang="en-US" dirty="0">
              <a:latin typeface="Agency FB" panose="020B0503020202020204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D94EBF6-1D1B-43BE-8087-DCF19CE284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017649"/>
            <a:ext cx="5181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Documents that cannot be used to verify include but are not limited to: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Tax Forms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W-2’s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Bank Statements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Travel Vouchers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Orders</a:t>
            </a:r>
          </a:p>
        </p:txBody>
      </p:sp>
    </p:spTree>
    <p:extLst>
      <p:ext uri="{BB962C8B-B14F-4D97-AF65-F5344CB8AC3E}">
        <p14:creationId xmlns:p14="http://schemas.microsoft.com/office/powerpoint/2010/main" val="2812471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324B0-F08D-4A43-98F6-3C4227361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Retirement Pay Eligibility 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Date (RPED)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1C5E9-7E27-405A-9B9F-0EF0ACF42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26793"/>
            <a:ext cx="10515600" cy="4351338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PPOM 13-029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AD tours on or after 29 JAN 2008 can be credited in aggregate periods of 90 days within an FY to allocate RPED periods.  01 Oct 2014 – Present early retirement periods can cross fiscal years. These periods reduce the date at which a Service Member can receive their retired pay by 3 months per period.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Creditable service for these periods include, but are not limited to: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Title 10 USC 12301(a), 12301(d), 12302, 12304, 12305, 12406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Title 32 USC 502(f) ONLY for the purposes of responding to a national emergency as declared by the President/ supported by Federal Funds</a:t>
            </a:r>
          </a:p>
          <a:p>
            <a:endParaRPr lang="en-US" sz="3200" dirty="0">
              <a:latin typeface="Agency FB" panose="020B0503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991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F352C-AA9C-45DA-8493-C4492796D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Responsibility of the Soldier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B297C-B8CB-4F6E-830C-CAE416B7A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Review NGB Form 23 A annually for accuracy</a:t>
            </a: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Provide source documents for any updates needed</a:t>
            </a: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/>
                <a:cs typeface="Arial"/>
              </a:rPr>
              <a:t>Review 20-year letter and provide SBP election within the 90 day suspense</a:t>
            </a:r>
          </a:p>
        </p:txBody>
      </p:sp>
    </p:spTree>
    <p:extLst>
      <p:ext uri="{BB962C8B-B14F-4D97-AF65-F5344CB8AC3E}">
        <p14:creationId xmlns:p14="http://schemas.microsoft.com/office/powerpoint/2010/main" val="4281073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324B0-F08D-4A43-98F6-3C4227361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Responsibilities of the Unit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1C5E9-7E27-405A-9B9F-0EF0ACF42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6"/>
            <a:ext cx="10515600" cy="4716463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Review NGB Form 23 A with Soldier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Send reviewed NGB Form 23 A to Retirement Services section with supporting documentation to update record, if needed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Ensure that an updated NGB 23 A is in the Soldier’s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iPERMS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record after each Annual Records Review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Assist in processing Retirement Packets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Advise/Counsel Members on Reserve Component Survivor Benefit Plan (RC-SBP) election options upon receipt of 20-year letter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Submit all 1379’s to the RSO for Soldiers drilling for points only in order to update points manually </a:t>
            </a:r>
          </a:p>
        </p:txBody>
      </p:sp>
    </p:spTree>
    <p:extLst>
      <p:ext uri="{BB962C8B-B14F-4D97-AF65-F5344CB8AC3E}">
        <p14:creationId xmlns:p14="http://schemas.microsoft.com/office/powerpoint/2010/main" val="2310112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ction xmlns="8fa1a9e0-6bf6-4599-a4ee-23807bfda9e2">Retirement</Sec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BE2B23DD663249A44CFFC2040C0E3F" ma:contentTypeVersion="5" ma:contentTypeDescription="Create a new document." ma:contentTypeScope="" ma:versionID="f6511e4a42772ee300746f76247cbe1f">
  <xsd:schema xmlns:xsd="http://www.w3.org/2001/XMLSchema" xmlns:xs="http://www.w3.org/2001/XMLSchema" xmlns:p="http://schemas.microsoft.com/office/2006/metadata/properties" xmlns:ns2="8fa1a9e0-6bf6-4599-a4ee-23807bfda9e2" xmlns:ns3="6db73812-d792-4974-81aa-69268ff1d517" targetNamespace="http://schemas.microsoft.com/office/2006/metadata/properties" ma:root="true" ma:fieldsID="9a58dd5aa9900cb3ca2a1b35148da281" ns2:_="" ns3:_="">
    <xsd:import namespace="8fa1a9e0-6bf6-4599-a4ee-23807bfda9e2"/>
    <xsd:import namespace="6db73812-d792-4974-81aa-69268ff1d517"/>
    <xsd:element name="properties">
      <xsd:complexType>
        <xsd:sequence>
          <xsd:element name="documentManagement">
            <xsd:complexType>
              <xsd:all>
                <xsd:element ref="ns2:Section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a1a9e0-6bf6-4599-a4ee-23807bfda9e2" elementFormDefault="qualified">
    <xsd:import namespace="http://schemas.microsoft.com/office/2006/documentManagement/types"/>
    <xsd:import namespace="http://schemas.microsoft.com/office/infopath/2007/PartnerControls"/>
    <xsd:element name="Section" ma:index="8" ma:displayName="Section" ma:default="Support Services" ma:description="Enter the section where the document belongs." ma:format="Dropdown" ma:internalName="Section">
      <xsd:simpleType>
        <xsd:restriction base="dms:Choice">
          <xsd:enumeration value="Support Services"/>
          <xsd:enumeration value="Behavioral Health"/>
          <xsd:enumeration value="Casualty Affairs"/>
          <xsd:enumeration value="Chaplain Services"/>
          <xsd:enumeration value="Education &amp; Employment Center (EEC)"/>
          <xsd:enumeration value="Family Programs"/>
          <xsd:enumeration value="Funeral Honors"/>
          <xsd:enumeration value="ID Card"/>
          <xsd:enumeration value="R3SP"/>
          <xsd:enumeration value="Resilience"/>
          <xsd:enumeration value="Risk Reduction"/>
          <xsd:enumeration value="Retirement"/>
          <xsd:enumeration value="Suicide Prevention"/>
          <xsd:enumeration value="Sexual Assault"/>
          <xsd:enumeration value="Substance Abuse Prevention"/>
          <xsd:enumeration value="Survivor Outreach Services (SOS)"/>
          <xsd:enumeration value="Transition Assistance"/>
          <xsd:enumeration value="Choice 18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b73812-d792-4974-81aa-69268ff1d51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F0CE20B-54EA-4A64-9A50-5945911C2776}">
  <ds:schemaRefs>
    <ds:schemaRef ds:uri="http://schemas.microsoft.com/office/2006/metadata/properties"/>
    <ds:schemaRef ds:uri="http://schemas.microsoft.com/office/infopath/2007/PartnerControls"/>
    <ds:schemaRef ds:uri="8fa1a9e0-6bf6-4599-a4ee-23807bfda9e2"/>
  </ds:schemaRefs>
</ds:datastoreItem>
</file>

<file path=customXml/itemProps2.xml><?xml version="1.0" encoding="utf-8"?>
<ds:datastoreItem xmlns:ds="http://schemas.openxmlformats.org/officeDocument/2006/customXml" ds:itemID="{066F099E-EC9E-4250-A0F6-A8505F4CED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5CF7176-842A-4E19-9AAC-BE9B29905D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a1a9e0-6bf6-4599-a4ee-23807bfda9e2"/>
    <ds:schemaRef ds:uri="6db73812-d792-4974-81aa-69268ff1d5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677</TotalTime>
  <Words>1107</Words>
  <Application>Microsoft Office PowerPoint</Application>
  <PresentationFormat>Widescreen</PresentationFormat>
  <Paragraphs>144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NORTH CAROLINA NATIONAL GUARD</vt:lpstr>
      <vt:lpstr>Retirement Services Office</vt:lpstr>
      <vt:lpstr>Agenda</vt:lpstr>
      <vt:lpstr>Retirement Points Accounting Management (RPAM)</vt:lpstr>
      <vt:lpstr>Reading the Retirement Points  Annual Statement (RPAS)</vt:lpstr>
      <vt:lpstr>Correcting the RPAS</vt:lpstr>
      <vt:lpstr>Retirement Pay Eligibility  Date (RPED)</vt:lpstr>
      <vt:lpstr>Responsibility of the Soldier</vt:lpstr>
      <vt:lpstr>Responsibilities of the Unit</vt:lpstr>
      <vt:lpstr>Responsibilities of the RSO</vt:lpstr>
      <vt:lpstr>20-year letters</vt:lpstr>
      <vt:lpstr>Reserve Component Survivor  Benefit Plan (RC-SBP)</vt:lpstr>
      <vt:lpstr>Retirement Options</vt:lpstr>
      <vt:lpstr>Retirement Options Cont.</vt:lpstr>
      <vt:lpstr>Retirement Benefits</vt:lpstr>
      <vt:lpstr>Retirement Pay Calculator</vt:lpstr>
      <vt:lpstr>State Pension</vt:lpstr>
      <vt:lpstr>Blended Retirement System  (BRS)</vt:lpstr>
      <vt:lpstr>Contact Information</vt:lpstr>
      <vt:lpstr>QUESTIONS???</vt:lpstr>
    </vt:vector>
  </TitlesOfParts>
  <Company>US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 CAROLINA NATIONAL GUARD</dc:title>
  <dc:creator>Williams, Kate A SSG USARMY NG NCARNG (USA)</dc:creator>
  <cp:lastModifiedBy>Williams, Kate A SSG NCARNG</cp:lastModifiedBy>
  <cp:revision>10</cp:revision>
  <cp:lastPrinted>2022-08-01T17:05:33Z</cp:lastPrinted>
  <dcterms:created xsi:type="dcterms:W3CDTF">2022-06-07T13:40:20Z</dcterms:created>
  <dcterms:modified xsi:type="dcterms:W3CDTF">2023-01-09T15:23:00Z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0x0101008EBE2B23DD663249A44CFFC2040C0E3F</vt:lpwstr>
  </property>
</Properties>
</file>